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 id="2147484743" r:id="rId3"/>
  </p:sldMasterIdLst>
  <p:notesMasterIdLst>
    <p:notesMasterId r:id="rId13"/>
  </p:notesMasterIdLst>
  <p:handoutMasterIdLst>
    <p:handoutMasterId r:id="rId14"/>
  </p:handoutMasterIdLst>
  <p:sldIdLst>
    <p:sldId id="1719" r:id="rId4"/>
    <p:sldId id="1884" r:id="rId5"/>
    <p:sldId id="1883" r:id="rId6"/>
    <p:sldId id="1670" r:id="rId7"/>
    <p:sldId id="1876" r:id="rId8"/>
    <p:sldId id="1877" r:id="rId9"/>
    <p:sldId id="1880" r:id="rId10"/>
    <p:sldId id="1881" r:id="rId11"/>
    <p:sldId id="1886"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ection>
        <p14:section name="White Template" id="{A073DAE3-B461-442F-A3D3-6642BD875E45}">
          <p14:sldIdLst>
            <p14:sldId id="1719"/>
            <p14:sldId id="1884"/>
            <p14:sldId id="1883"/>
            <p14:sldId id="1670"/>
            <p14:sldId id="1876"/>
            <p14:sldId id="1877"/>
            <p14:sldId id="1880"/>
            <p14:sldId id="1881"/>
            <p14:sldId id="18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0078D4"/>
    <a:srgbClr val="1A1A1A"/>
    <a:srgbClr val="FFFFFF"/>
    <a:srgbClr val="00BCF2"/>
    <a:srgbClr val="40CDF5"/>
    <a:srgbClr val="40587C"/>
    <a:srgbClr val="00B0E3"/>
    <a:srgbClr val="00188F"/>
    <a:srgbClr val="0052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10" autoAdjust="0"/>
    <p:restoredTop sz="81553" autoAdjust="0"/>
  </p:normalViewPr>
  <p:slideViewPr>
    <p:cSldViewPr snapToGrid="0">
      <p:cViewPr varScale="1">
        <p:scale>
          <a:sx n="74" d="100"/>
          <a:sy n="74" d="100"/>
        </p:scale>
        <p:origin x="867" y="5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6/5/2020 7:32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6/5/2020 5:24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BBBB</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0979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7792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1653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3567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6/5/2020 5:24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2748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6/5/2020 5:24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21500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0"/>
            <a:ext cx="12192000" cy="1000664"/>
          </a:xfrm>
          <a:solidFill>
            <a:srgbClr val="0070C0"/>
          </a:solidFill>
        </p:spPr>
        <p:txBody>
          <a:bodyPr anchor="b"/>
          <a:lstStyle>
            <a:lvl1pPr algn="l">
              <a:defRPr sz="6000">
                <a:solidFill>
                  <a:schemeClr val="bg1"/>
                </a:solidFill>
              </a:defRPr>
            </a:lvl1pPr>
          </a:lstStyle>
          <a:p>
            <a:r>
              <a:rPr lang="en-US" dirty="0"/>
              <a:t> Click to edit Master title style</a:t>
            </a:r>
          </a:p>
        </p:txBody>
      </p:sp>
    </p:spTree>
    <p:extLst>
      <p:ext uri="{BB962C8B-B14F-4D97-AF65-F5344CB8AC3E}">
        <p14:creationId xmlns:p14="http://schemas.microsoft.com/office/powerpoint/2010/main" val="534882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ms &amp; Media 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5625"/>
          <a:stretch/>
        </p:blipFill>
        <p:spPr>
          <a:xfrm flipH="1">
            <a:off x="0" y="0"/>
            <a:ext cx="12192000" cy="6858000"/>
          </a:xfrm>
          <a:prstGeom prst="rect">
            <a:avLst/>
          </a:prstGeom>
        </p:spPr>
      </p:pic>
      <p:sp>
        <p:nvSpPr>
          <p:cNvPr id="6" name="Rectangle 5"/>
          <p:cNvSpPr/>
          <p:nvPr/>
        </p:nvSpPr>
        <p:spPr>
          <a:xfrm>
            <a:off x="0" y="0"/>
            <a:ext cx="5404104"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a:p>
        </p:txBody>
      </p:sp>
      <p:sp>
        <p:nvSpPr>
          <p:cNvPr id="9" name="Title 1"/>
          <p:cNvSpPr>
            <a:spLocks noGrp="1"/>
          </p:cNvSpPr>
          <p:nvPr>
            <p:ph type="title" hasCustomPrompt="1"/>
          </p:nvPr>
        </p:nvSpPr>
        <p:spPr bwMode="ltGray">
          <a:xfrm>
            <a:off x="228599"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6659" y="7903765"/>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246659" y="5993177"/>
            <a:ext cx="1737792" cy="639069"/>
          </a:xfrm>
          <a:prstGeom prst="rect">
            <a:avLst/>
          </a:prstGeom>
        </p:spPr>
      </p:pic>
    </p:spTree>
    <p:extLst>
      <p:ext uri="{BB962C8B-B14F-4D97-AF65-F5344CB8AC3E}">
        <p14:creationId xmlns:p14="http://schemas.microsoft.com/office/powerpoint/2010/main" val="1506524656"/>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180539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1696700" cy="914400"/>
          </a:xfrm>
        </p:spPr>
        <p:txBody>
          <a:bodyPr lIns="91440" tIns="0" rIns="0" bIns="0" anchor="t">
            <a:noAutofit/>
          </a:bodyPr>
          <a:lstStyle>
            <a:lvl1pPr>
              <a:lnSpc>
                <a:spcPct val="100000"/>
              </a:lnSpc>
              <a:defRPr sz="4400"/>
            </a:lvl1pPr>
          </a:lstStyle>
          <a:p>
            <a:r>
              <a:rPr lang="en-US" dirty="0"/>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4498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2819159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2717125"/>
            <a:ext cx="3176547" cy="1423751"/>
          </a:xfrm>
          <a:prstGeom prst="rect">
            <a:avLst/>
          </a:prstGeom>
        </p:spPr>
      </p:pic>
    </p:spTree>
    <p:extLst>
      <p:ext uri="{BB962C8B-B14F-4D97-AF65-F5344CB8AC3E}">
        <p14:creationId xmlns:p14="http://schemas.microsoft.com/office/powerpoint/2010/main" val="30549850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6.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88"/>
            <a:ext cx="11696700" cy="914400"/>
          </a:xfrm>
          <a:prstGeom prst="rect">
            <a:avLst/>
          </a:prstGeom>
        </p:spPr>
        <p:txBody>
          <a:bodyPr vert="horz" lIns="137160" tIns="91440" rIns="137160" bIns="91440" rtlCol="0" anchor="ctr" anchorCtr="0">
            <a:noAutofit/>
          </a:bodyPr>
          <a:lstStyle/>
          <a:p>
            <a:endParaRPr lang="en-US" dirty="0"/>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dirty="0">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dirty="0">
              <a:solidFill>
                <a:srgbClr val="505050"/>
              </a:solidFill>
            </a:endParaRPr>
          </a:p>
        </p:txBody>
      </p:sp>
      <p:pic>
        <p:nvPicPr>
          <p:cNvPr id="6" name="Picture 5"/>
          <p:cNvPicPr>
            <a:picLocks noChangeAspect="1"/>
          </p:cNvPicPr>
          <p:nvPr/>
        </p:nvPicPr>
        <p:blipFill>
          <a:blip r:embed="rId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69569924"/>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Lst>
  <p:transition>
    <p:fade/>
  </p:transition>
  <p:hf hdr="0" ftr="0" dt="0"/>
  <p:txStyles>
    <p:titleStyle>
      <a:lvl1pPr marL="0" algn="l" defTabSz="1088078" rtl="0" eaLnBrk="1" latinLnBrk="0" hangingPunct="1">
        <a:lnSpc>
          <a:spcPct val="90000"/>
        </a:lnSpc>
        <a:spcBef>
          <a:spcPct val="0"/>
        </a:spcBef>
        <a:buNone/>
        <a:defRPr lang="en-US" sz="44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4127">
          <p15:clr>
            <a:srgbClr val="5ACBF0"/>
          </p15:clr>
        </p15:guide>
        <p15:guide id="3" orient="horz" pos="1872">
          <p15:clr>
            <a:srgbClr val="5ACBF0"/>
          </p15:clr>
        </p15:guide>
        <p15:guide id="4" orient="horz" pos="2448">
          <p15:clr>
            <a:srgbClr val="5ACBF0"/>
          </p15:clr>
        </p15:guide>
        <p15:guide id="5" pos="3839">
          <p15:clr>
            <a:srgbClr val="F26B43"/>
          </p15:clr>
        </p15:guide>
        <p15:guide id="6" orient="horz" pos="2160">
          <p15:clr>
            <a:srgbClr val="F26B43"/>
          </p15:clr>
        </p15:guide>
        <p15:guide id="7" orient="horz" pos="816">
          <p15:clr>
            <a:srgbClr val="F26B43"/>
          </p15:clr>
        </p15:guide>
        <p15:guide id="8" orient="horz" pos="1008">
          <p15:clr>
            <a:srgbClr val="F26B43"/>
          </p15:clr>
        </p15:guide>
        <p15:guide id="52" pos="2976">
          <p15:clr>
            <a:srgbClr val="5ACBF0"/>
          </p15:clr>
        </p15:guide>
        <p15:guide id="53" pos="2424">
          <p15:clr>
            <a:srgbClr val="5ACBF0"/>
          </p15:clr>
        </p15:guide>
        <p15:guide id="54" pos="1848">
          <p15:clr>
            <a:srgbClr val="5ACBF0"/>
          </p15:clr>
        </p15:guide>
        <p15:guide id="55" pos="1296">
          <p15:clr>
            <a:srgbClr val="5ACBF0"/>
          </p15:clr>
        </p15:guide>
        <p15:guide id="56" pos="720">
          <p15:clr>
            <a:srgbClr val="5ACBF0"/>
          </p15:clr>
        </p15:guide>
        <p15:guide id="57" pos="144">
          <p15:clr>
            <a:srgbClr val="5ACBF0"/>
          </p15:clr>
        </p15:guide>
        <p15:guide id="58" pos="4680">
          <p15:clr>
            <a:srgbClr val="5ACBF0"/>
          </p15:clr>
        </p15:guide>
        <p15:guide id="59" pos="5256">
          <p15:clr>
            <a:srgbClr val="5ACBF0"/>
          </p15:clr>
        </p15:guide>
        <p15:guide id="60" pos="5808">
          <p15:clr>
            <a:srgbClr val="5ACBF0"/>
          </p15:clr>
        </p15:guide>
        <p15:guide id="61" pos="6384">
          <p15:clr>
            <a:srgbClr val="5ACBF0"/>
          </p15:clr>
        </p15:guide>
        <p15:guide id="62" pos="6936">
          <p15:clr>
            <a:srgbClr val="5ACBF0"/>
          </p15:clr>
        </p15:guide>
        <p15:guide id="63" pos="7512">
          <p15:clr>
            <a:srgbClr val="5ACBF0"/>
          </p15:clr>
        </p15:guide>
        <p15:guide id="64" orient="horz" pos="168">
          <p15:clr>
            <a:srgbClr val="5ACBF0"/>
          </p15:clr>
        </p15:guide>
        <p15:guide id="65" orient="horz" pos="744">
          <p15:clr>
            <a:srgbClr val="5ACBF0"/>
          </p15:clr>
        </p15:guide>
        <p15:guide id="66" orient="horz" pos="1320">
          <p15:clr>
            <a:srgbClr val="5ACBF0"/>
          </p15:clr>
        </p15:guide>
        <p15:guide id="67" orient="horz" pos="3000">
          <p15:clr>
            <a:srgbClr val="5ACBF0"/>
          </p15:clr>
        </p15:guide>
        <p15:guide id="68" orient="horz" pos="3576">
          <p15:clr>
            <a:srgbClr val="5ACBF0"/>
          </p15:clr>
        </p15:guide>
        <p15:guide id="69" orient="horz" pos="4128">
          <p15:clr>
            <a:srgbClr val="5ACBF0"/>
          </p15:clr>
        </p15:guide>
        <p15:guide id="70" pos="240">
          <p15:clr>
            <a:srgbClr val="F26B43"/>
          </p15:clr>
        </p15:guide>
        <p15:guide id="71" pos="7440">
          <p15:clr>
            <a:srgbClr val="F26B43"/>
          </p15:clr>
        </p15:guide>
        <p15:guide id="72" orient="horz" pos="264">
          <p15:clr>
            <a:srgbClr val="F26B43"/>
          </p15:clr>
        </p15:guide>
        <p15:guide id="73"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modules/welcome-to-azur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microsoft.com/en-us/learning/course.aspx?cid=DP-200T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36220"/>
            <a:ext cx="4167887" cy="2215991"/>
          </a:xfrm>
        </p:spPr>
        <p:txBody>
          <a:bodyPr/>
          <a:lstStyle/>
          <a:p>
            <a:r>
              <a:rPr lang="en-US" dirty="0"/>
              <a:t>DP-201T00: Designing an </a:t>
            </a:r>
            <a:br>
              <a:rPr lang="en-US" dirty="0"/>
            </a:br>
            <a:r>
              <a:rPr lang="en-US" dirty="0"/>
              <a:t>Azure Data Solution</a:t>
            </a:r>
            <a:br>
              <a:rPr lang="en-US" dirty="0"/>
            </a:br>
            <a:endParaRPr lang="en-US" dirty="0"/>
          </a:p>
        </p:txBody>
      </p:sp>
      <p:pic>
        <p:nvPicPr>
          <p:cNvPr id="5" name="Picture Placeholder 11">
            <a:extLst>
              <a:ext uri="{FF2B5EF4-FFF2-40B4-BE49-F238E27FC236}">
                <a16:creationId xmlns:a16="http://schemas.microsoft.com/office/drawing/2014/main" id="{9D10FD3D-21F3-4A0B-8527-87A9168AC7B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21506" y="10"/>
            <a:ext cx="5970494" cy="6857990"/>
          </a:xfrm>
          <a:prstGeom prst="rect">
            <a:avLst/>
          </a:prstGeom>
          <a:effec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Agenda</a:t>
            </a:r>
          </a:p>
        </p:txBody>
      </p:sp>
      <p:sp>
        <p:nvSpPr>
          <p:cNvPr id="6" name="Text Placeholder 5"/>
          <p:cNvSpPr>
            <a:spLocks noGrp="1"/>
          </p:cNvSpPr>
          <p:nvPr>
            <p:ph type="body" sz="quarter" idx="10"/>
          </p:nvPr>
        </p:nvSpPr>
        <p:spPr>
          <a:xfrm>
            <a:off x="471466" y="1108734"/>
            <a:ext cx="11018520" cy="1982081"/>
          </a:xfrm>
        </p:spPr>
        <p:txBody>
          <a:bodyPr/>
          <a:lstStyle/>
          <a:p>
            <a:r>
              <a:rPr lang="en-GB" dirty="0"/>
              <a:t>About this course</a:t>
            </a:r>
          </a:p>
          <a:p>
            <a:r>
              <a:rPr lang="en-GB" dirty="0"/>
              <a:t>Course Agenda</a:t>
            </a:r>
          </a:p>
          <a:p>
            <a:r>
              <a:rPr lang="en-GB" dirty="0"/>
              <a:t>Audience</a:t>
            </a:r>
          </a:p>
          <a:p>
            <a:r>
              <a:rPr lang="en-GB" dirty="0"/>
              <a:t>Prerequisites</a:t>
            </a:r>
          </a:p>
        </p:txBody>
      </p:sp>
    </p:spTree>
    <p:extLst>
      <p:ext uri="{BB962C8B-B14F-4D97-AF65-F5344CB8AC3E}">
        <p14:creationId xmlns:p14="http://schemas.microsoft.com/office/powerpoint/2010/main" val="333790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About this course</a:t>
            </a:r>
          </a:p>
        </p:txBody>
      </p:sp>
      <p:sp>
        <p:nvSpPr>
          <p:cNvPr id="6" name="Text Placeholder 5"/>
          <p:cNvSpPr>
            <a:spLocks noGrp="1"/>
          </p:cNvSpPr>
          <p:nvPr>
            <p:ph type="body" sz="quarter" idx="10"/>
          </p:nvPr>
        </p:nvSpPr>
        <p:spPr>
          <a:xfrm>
            <a:off x="471466" y="1108734"/>
            <a:ext cx="11018520" cy="5743111"/>
          </a:xfrm>
        </p:spPr>
        <p:txBody>
          <a:bodyPr/>
          <a:lstStyle/>
          <a:p>
            <a:pPr marL="0" indent="0">
              <a:buNone/>
            </a:pPr>
            <a:r>
              <a:rPr lang="en-US" dirty="0"/>
              <a:t>In this course, the students will design various data platform technologies into solutions that are in line with business and technical requirements. This can include on-premises, cloud, and hybrid data scenarios which incorporate relational, No-SQL or Data Warehouse data. They will also learn how to design process architectures using a range of technologies for both streaming and batch data.</a:t>
            </a:r>
          </a:p>
          <a:p>
            <a:pPr marL="0" indent="0">
              <a:buNone/>
            </a:pPr>
            <a:br>
              <a:rPr lang="en-US" dirty="0"/>
            </a:br>
            <a:r>
              <a:rPr lang="en-US" dirty="0"/>
              <a:t>The students will also explore how to design data security including data access, data policies and standards. They will also design Azure data solutions which includes the optimization, availability and disaster recovery of big data, batch processing and streaming data solutions.</a:t>
            </a:r>
          </a:p>
          <a:p>
            <a:pPr marL="0" indent="0">
              <a:buNone/>
            </a:pPr>
            <a:br>
              <a:rPr lang="en-US" dirty="0"/>
            </a:br>
            <a:endParaRPr lang="en-US" sz="2600" dirty="0"/>
          </a:p>
        </p:txBody>
      </p:sp>
    </p:spTree>
    <p:extLst>
      <p:ext uri="{BB962C8B-B14F-4D97-AF65-F5344CB8AC3E}">
        <p14:creationId xmlns:p14="http://schemas.microsoft.com/office/powerpoint/2010/main" val="342523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lstStyle/>
          <a:p>
            <a:r>
              <a:rPr lang="en-US" dirty="0"/>
              <a:t>Course Agenda</a:t>
            </a:r>
          </a:p>
        </p:txBody>
      </p:sp>
      <p:sp>
        <p:nvSpPr>
          <p:cNvPr id="6" name="Text Placeholder 5"/>
          <p:cNvSpPr>
            <a:spLocks noGrp="1"/>
          </p:cNvSpPr>
          <p:nvPr>
            <p:ph type="body" sz="quarter" idx="10"/>
          </p:nvPr>
        </p:nvSpPr>
        <p:spPr>
          <a:xfrm>
            <a:off x="471466" y="1108734"/>
            <a:ext cx="11018520" cy="4949047"/>
          </a:xfrm>
        </p:spPr>
        <p:txBody>
          <a:bodyPr/>
          <a:lstStyle/>
          <a:p>
            <a:r>
              <a:rPr lang="en-US" dirty="0"/>
              <a:t>Module 01 - </a:t>
            </a:r>
            <a:r>
              <a:rPr lang="en-GB" dirty="0"/>
              <a:t>Architecture Considerations</a:t>
            </a:r>
          </a:p>
          <a:p>
            <a:pPr lvl="1"/>
            <a:r>
              <a:rPr lang="en-US" dirty="0"/>
              <a:t>L01 - Describe the core principles for creating architectures</a:t>
            </a:r>
          </a:p>
          <a:p>
            <a:pPr lvl="1"/>
            <a:r>
              <a:rPr lang="en-US" dirty="0"/>
              <a:t>L02 - Design with Security in mind</a:t>
            </a:r>
          </a:p>
          <a:p>
            <a:pPr lvl="1"/>
            <a:r>
              <a:rPr lang="en-US" dirty="0"/>
              <a:t>L03 - Consider performance and scalability</a:t>
            </a:r>
          </a:p>
          <a:p>
            <a:pPr lvl="1"/>
            <a:r>
              <a:rPr lang="en-US" dirty="0"/>
              <a:t>L04 - Design for availability and recoverability</a:t>
            </a:r>
          </a:p>
          <a:p>
            <a:pPr lvl="1"/>
            <a:r>
              <a:rPr lang="en-US" dirty="0"/>
              <a:t>L05 - Design for efficiency and operations</a:t>
            </a:r>
          </a:p>
          <a:p>
            <a:pPr lvl="1"/>
            <a:r>
              <a:rPr lang="en-US" dirty="0"/>
              <a:t>L06 - Understand the course Case Study</a:t>
            </a:r>
            <a:br>
              <a:rPr lang="en-US" dirty="0"/>
            </a:br>
            <a:endParaRPr lang="en-US" dirty="0"/>
          </a:p>
          <a:p>
            <a:r>
              <a:rPr lang="en-US" dirty="0"/>
              <a:t>Module 2 - Azure Batch Processing Reference Architectures</a:t>
            </a:r>
          </a:p>
          <a:p>
            <a:pPr lvl="1"/>
            <a:r>
              <a:rPr lang="en-GB" dirty="0"/>
              <a:t>L01 - Describe Lambda architectures from a Batch Mode Perspective</a:t>
            </a:r>
          </a:p>
          <a:p>
            <a:pPr lvl="1"/>
            <a:r>
              <a:rPr lang="en-GB" dirty="0"/>
              <a:t>L02 - Design an Enterprise BI solution in Azure</a:t>
            </a:r>
          </a:p>
          <a:p>
            <a:pPr lvl="1"/>
            <a:r>
              <a:rPr lang="en-GB" dirty="0"/>
              <a:t>L03 - Automate enterprise BI solutions in Azure</a:t>
            </a:r>
          </a:p>
          <a:p>
            <a:pPr lvl="1"/>
            <a:r>
              <a:rPr lang="en-GB" dirty="0"/>
              <a:t>L04 - Architect an Enterprise-grade conversational bot in Azure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78286"/>
            <a:ext cx="11018520" cy="553998"/>
          </a:xfrm>
        </p:spPr>
        <p:txBody>
          <a:bodyPr/>
          <a:lstStyle/>
          <a:p>
            <a:r>
              <a:rPr lang="en-US" dirty="0"/>
              <a:t>Course Agenda (</a:t>
            </a:r>
            <a:r>
              <a:rPr lang="en-US" i="1" dirty="0"/>
              <a:t>continued #1</a:t>
            </a:r>
            <a:r>
              <a:rPr lang="en-US" dirty="0"/>
              <a:t>)</a:t>
            </a:r>
          </a:p>
        </p:txBody>
      </p:sp>
      <p:sp>
        <p:nvSpPr>
          <p:cNvPr id="6" name="Text Placeholder 5"/>
          <p:cNvSpPr>
            <a:spLocks noGrp="1"/>
          </p:cNvSpPr>
          <p:nvPr>
            <p:ph type="body" sz="quarter" idx="10"/>
          </p:nvPr>
        </p:nvSpPr>
        <p:spPr>
          <a:xfrm>
            <a:off x="584200" y="1233995"/>
            <a:ext cx="11018520" cy="4949047"/>
          </a:xfrm>
        </p:spPr>
        <p:txBody>
          <a:bodyPr/>
          <a:lstStyle/>
          <a:p>
            <a:r>
              <a:rPr lang="en-US" dirty="0"/>
              <a:t>Module 03 - </a:t>
            </a:r>
            <a:r>
              <a:rPr lang="en-GB" dirty="0"/>
              <a:t>Azure Real-Time Reference Architectures</a:t>
            </a:r>
          </a:p>
          <a:p>
            <a:pPr lvl="1"/>
            <a:r>
              <a:rPr lang="en-GB" dirty="0"/>
              <a:t>L01 - Lambda architectures for a Real-Time Mode Perspective</a:t>
            </a:r>
          </a:p>
          <a:p>
            <a:pPr lvl="1"/>
            <a:r>
              <a:rPr lang="en-GB" dirty="0"/>
              <a:t>L02 - Architect a stream processing pipeline with Azure Stream Analytics</a:t>
            </a:r>
          </a:p>
          <a:p>
            <a:pPr lvl="1"/>
            <a:r>
              <a:rPr lang="en-GB" dirty="0"/>
              <a:t>L03 - Design a stream processing pipeline with Azure Databricks.</a:t>
            </a:r>
          </a:p>
          <a:p>
            <a:pPr lvl="1"/>
            <a:r>
              <a:rPr lang="en-GB" dirty="0"/>
              <a:t>L04 - Create an Azure IoT reference architecture</a:t>
            </a:r>
            <a:br>
              <a:rPr lang="en-US" dirty="0"/>
            </a:br>
            <a:endParaRPr lang="en-US" dirty="0"/>
          </a:p>
          <a:p>
            <a:r>
              <a:rPr lang="en-US" dirty="0"/>
              <a:t>Module 04 - </a:t>
            </a:r>
            <a:r>
              <a:rPr lang="en-GB" dirty="0"/>
              <a:t>Security Design Considerations</a:t>
            </a:r>
          </a:p>
          <a:p>
            <a:pPr lvl="1"/>
            <a:r>
              <a:rPr lang="en-US" dirty="0"/>
              <a:t>L01 - Defense in Depth Security Approach</a:t>
            </a:r>
          </a:p>
          <a:p>
            <a:pPr lvl="1"/>
            <a:r>
              <a:rPr lang="en-US" dirty="0"/>
              <a:t>L02 - Identity Protection</a:t>
            </a:r>
          </a:p>
          <a:p>
            <a:pPr lvl="1"/>
            <a:r>
              <a:rPr lang="en-US" dirty="0"/>
              <a:t>L03 - Infrastructure Protection</a:t>
            </a:r>
          </a:p>
          <a:p>
            <a:pPr lvl="1"/>
            <a:r>
              <a:rPr lang="en-US" dirty="0"/>
              <a:t>L04 - Encryption Usage</a:t>
            </a:r>
          </a:p>
          <a:p>
            <a:pPr lvl="1"/>
            <a:r>
              <a:rPr lang="en-US" dirty="0"/>
              <a:t>L05 - Network Level Protection</a:t>
            </a:r>
          </a:p>
          <a:p>
            <a:pPr lvl="1"/>
            <a:r>
              <a:rPr lang="en-US" dirty="0"/>
              <a:t>L06 - Application Security</a:t>
            </a:r>
          </a:p>
        </p:txBody>
      </p:sp>
    </p:spTree>
    <p:extLst>
      <p:ext uri="{BB962C8B-B14F-4D97-AF65-F5344CB8AC3E}">
        <p14:creationId xmlns:p14="http://schemas.microsoft.com/office/powerpoint/2010/main" val="3333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02086"/>
            <a:ext cx="11018520" cy="553998"/>
          </a:xfrm>
        </p:spPr>
        <p:txBody>
          <a:bodyPr/>
          <a:lstStyle/>
          <a:p>
            <a:r>
              <a:rPr lang="en-US" dirty="0"/>
              <a:t>Course Agenda (</a:t>
            </a:r>
            <a:r>
              <a:rPr lang="en-US" i="1" dirty="0"/>
              <a:t>continued #2</a:t>
            </a:r>
            <a:r>
              <a:rPr lang="en-US" dirty="0"/>
              <a:t>)</a:t>
            </a:r>
          </a:p>
        </p:txBody>
      </p:sp>
      <p:sp>
        <p:nvSpPr>
          <p:cNvPr id="6" name="Text Placeholder 5"/>
          <p:cNvSpPr>
            <a:spLocks noGrp="1"/>
          </p:cNvSpPr>
          <p:nvPr>
            <p:ph type="body" sz="quarter" idx="10"/>
          </p:nvPr>
        </p:nvSpPr>
        <p:spPr>
          <a:xfrm>
            <a:off x="584200" y="1337334"/>
            <a:ext cx="11018520" cy="5010602"/>
          </a:xfrm>
        </p:spPr>
        <p:txBody>
          <a:bodyPr/>
          <a:lstStyle/>
          <a:p>
            <a:r>
              <a:rPr lang="en-US" dirty="0"/>
              <a:t>Module 05 - Designing for Scale and Resiliency</a:t>
            </a:r>
          </a:p>
          <a:p>
            <a:pPr lvl="1"/>
            <a:r>
              <a:rPr lang="en-US" dirty="0"/>
              <a:t>L01 - Adjust Workload Capacity by Scaling</a:t>
            </a:r>
          </a:p>
          <a:p>
            <a:pPr lvl="1"/>
            <a:r>
              <a:rPr lang="en-US" dirty="0"/>
              <a:t>L02 - Optimize Network Performance</a:t>
            </a:r>
          </a:p>
          <a:p>
            <a:pPr lvl="1"/>
            <a:r>
              <a:rPr lang="en-US" dirty="0"/>
              <a:t>L03 - Design for Optimized Storage and Database Performance</a:t>
            </a:r>
          </a:p>
          <a:p>
            <a:pPr lvl="1"/>
            <a:r>
              <a:rPr lang="en-US" dirty="0"/>
              <a:t>L04 - Identifying Performance Bottlenecks</a:t>
            </a:r>
          </a:p>
          <a:p>
            <a:pPr lvl="1"/>
            <a:r>
              <a:rPr lang="en-US" dirty="0"/>
              <a:t>L05 - Design a Highly Available Solution</a:t>
            </a:r>
          </a:p>
          <a:p>
            <a:pPr lvl="1"/>
            <a:r>
              <a:rPr lang="en-US" dirty="0"/>
              <a:t>L06 - Incorporate Disaster Recovery into Architectures</a:t>
            </a:r>
          </a:p>
          <a:p>
            <a:pPr lvl="1"/>
            <a:r>
              <a:rPr lang="en-US" dirty="0"/>
              <a:t>L07- Design Backup and Restore strategies</a:t>
            </a:r>
          </a:p>
          <a:p>
            <a:pPr marL="228600" lvl="1" indent="0">
              <a:buNone/>
            </a:pPr>
            <a:endParaRPr lang="en-US" dirty="0"/>
          </a:p>
          <a:p>
            <a:r>
              <a:rPr lang="en-US" dirty="0"/>
              <a:t>Module 06 - Design for Efficiency and Operations</a:t>
            </a:r>
          </a:p>
          <a:p>
            <a:pPr lvl="1"/>
            <a:r>
              <a:rPr lang="en-US" dirty="0"/>
              <a:t>L01 - Maximize the Efficiency of your Cloud Environment</a:t>
            </a:r>
          </a:p>
          <a:p>
            <a:pPr lvl="1"/>
            <a:r>
              <a:rPr lang="en-US" dirty="0"/>
              <a:t>L02 - Use Monitoring and Analytics to Gain Operational Insights</a:t>
            </a:r>
          </a:p>
          <a:p>
            <a:pPr lvl="1"/>
            <a:r>
              <a:rPr lang="en-US" dirty="0"/>
              <a:t>L03 - Use Automation to Reduce Effort and Error</a:t>
            </a:r>
          </a:p>
        </p:txBody>
      </p:sp>
    </p:spTree>
    <p:extLst>
      <p:ext uri="{BB962C8B-B14F-4D97-AF65-F5344CB8AC3E}">
        <p14:creationId xmlns:p14="http://schemas.microsoft.com/office/powerpoint/2010/main" val="77950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95C46-AACD-43A9-8687-A550777BE5FE}"/>
              </a:ext>
            </a:extLst>
          </p:cNvPr>
          <p:cNvSpPr>
            <a:spLocks noGrp="1"/>
          </p:cNvSpPr>
          <p:nvPr>
            <p:ph type="title"/>
          </p:nvPr>
        </p:nvSpPr>
        <p:spPr/>
        <p:txBody>
          <a:bodyPr/>
          <a:lstStyle/>
          <a:p>
            <a:r>
              <a:rPr lang="en-US" dirty="0"/>
              <a:t>Audience</a:t>
            </a:r>
          </a:p>
        </p:txBody>
      </p:sp>
      <p:sp>
        <p:nvSpPr>
          <p:cNvPr id="3" name="Text Placeholder 2">
            <a:extLst>
              <a:ext uri="{FF2B5EF4-FFF2-40B4-BE49-F238E27FC236}">
                <a16:creationId xmlns:a16="http://schemas.microsoft.com/office/drawing/2014/main" id="{4C7AD228-14DF-464D-B143-FB463DD9E18A}"/>
              </a:ext>
            </a:extLst>
          </p:cNvPr>
          <p:cNvSpPr>
            <a:spLocks noGrp="1"/>
          </p:cNvSpPr>
          <p:nvPr>
            <p:ph type="body" sz="quarter" idx="10"/>
          </p:nvPr>
        </p:nvSpPr>
        <p:spPr>
          <a:xfrm>
            <a:off x="586390" y="1434370"/>
            <a:ext cx="11018520" cy="4998291"/>
          </a:xfrm>
        </p:spPr>
        <p:txBody>
          <a:bodyPr/>
          <a:lstStyle/>
          <a:p>
            <a:r>
              <a:rPr lang="en-US" b="1" dirty="0"/>
              <a:t>Primary audience </a:t>
            </a:r>
            <a:endParaRPr lang="en-US" dirty="0"/>
          </a:p>
          <a:p>
            <a:br>
              <a:rPr lang="en-US" dirty="0"/>
            </a:br>
            <a:r>
              <a:rPr lang="en-US" dirty="0"/>
              <a:t>The audience for this course is data professionals, data architects, and business intelligence professionals who want to learn about the data platform technologies that exist on Microsoft Azure</a:t>
            </a:r>
          </a:p>
          <a:p>
            <a:br>
              <a:rPr lang="en-US" dirty="0"/>
            </a:br>
            <a:r>
              <a:rPr lang="en-US" b="1" dirty="0"/>
              <a:t>Secondary audience </a:t>
            </a:r>
            <a:endParaRPr lang="en-US" dirty="0"/>
          </a:p>
          <a:p>
            <a:br>
              <a:rPr lang="en-US" dirty="0"/>
            </a:br>
            <a:r>
              <a:rPr lang="en-US" dirty="0"/>
              <a:t>The secondary audience for this course is individuals who develop applications that deliver content from the data platform technologies that exist on Microsoft Azure.</a:t>
            </a:r>
          </a:p>
        </p:txBody>
      </p:sp>
    </p:spTree>
    <p:extLst>
      <p:ext uri="{BB962C8B-B14F-4D97-AF65-F5344CB8AC3E}">
        <p14:creationId xmlns:p14="http://schemas.microsoft.com/office/powerpoint/2010/main" val="28656181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A14E-89EC-4F64-9001-70A7E019BA2B}"/>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F1FBD484-7E01-44FC-89B8-9F220972FA1C}"/>
              </a:ext>
            </a:extLst>
          </p:cNvPr>
          <p:cNvSpPr>
            <a:spLocks noGrp="1"/>
          </p:cNvSpPr>
          <p:nvPr>
            <p:ph type="body" sz="quarter" idx="10"/>
          </p:nvPr>
        </p:nvSpPr>
        <p:spPr>
          <a:xfrm>
            <a:off x="586390" y="1434370"/>
            <a:ext cx="11018520" cy="2843855"/>
          </a:xfrm>
        </p:spPr>
        <p:txBody>
          <a:bodyPr/>
          <a:lstStyle/>
          <a:p>
            <a:r>
              <a:rPr lang="en-GB" dirty="0"/>
              <a:t>In addition to their professional experience, students who take this training should have technical knowledge equivalent to the following courses:</a:t>
            </a:r>
          </a:p>
          <a:p>
            <a:endParaRPr lang="en-GB" dirty="0"/>
          </a:p>
          <a:p>
            <a:pPr lvl="0"/>
            <a:r>
              <a:rPr lang="en-US" u="sng" dirty="0">
                <a:hlinkClick r:id="rId3"/>
              </a:rPr>
              <a:t>Azure fundamentals</a:t>
            </a:r>
            <a:r>
              <a:rPr lang="en-US" dirty="0"/>
              <a:t> </a:t>
            </a:r>
            <a:endParaRPr lang="en-GB" dirty="0"/>
          </a:p>
          <a:p>
            <a:r>
              <a:rPr lang="en-US" dirty="0">
                <a:hlinkClick r:id="rId4"/>
              </a:rPr>
              <a:t>DP200: Implementing an Azure Data Solution</a:t>
            </a:r>
            <a:endParaRPr lang="en-US" dirty="0"/>
          </a:p>
        </p:txBody>
      </p:sp>
    </p:spTree>
    <p:extLst>
      <p:ext uri="{BB962C8B-B14F-4D97-AF65-F5344CB8AC3E}">
        <p14:creationId xmlns:p14="http://schemas.microsoft.com/office/powerpoint/2010/main" val="41784479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1361"/>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FY17 EMPOWER Campaign Theme">
  <a:themeElements>
    <a:clrScheme name="Custom 2">
      <a:dk1>
        <a:srgbClr val="505050"/>
      </a:dk1>
      <a:lt1>
        <a:sysClr val="window" lastClr="FFFFFF"/>
      </a:lt1>
      <a:dk2>
        <a:srgbClr val="0078D7"/>
      </a:dk2>
      <a:lt2>
        <a:srgbClr val="000000"/>
      </a:lt2>
      <a:accent1>
        <a:srgbClr val="107C10"/>
      </a:accent1>
      <a:accent2>
        <a:srgbClr val="FF8C00"/>
      </a:accent2>
      <a:accent3>
        <a:srgbClr val="D83B01"/>
      </a:accent3>
      <a:accent4>
        <a:srgbClr val="00BCF2"/>
      </a:accent4>
      <a:accent5>
        <a:srgbClr val="002050"/>
      </a:accent5>
      <a:accent6>
        <a:srgbClr val="5C2D91"/>
      </a:accent6>
      <a:hlink>
        <a:srgbClr val="B9B9B9"/>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7 EMPOWER Campaign Theme" id="{DE8F8296-BCDF-4D9D-9667-B0F9BFC0919B}" vid="{C48D4A6D-5D25-4B80-8FFE-70A0D4B280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16-9_Illustration_2018_Cloud_011</Template>
  <TotalTime>0</TotalTime>
  <Words>742</Words>
  <Application>Microsoft Office PowerPoint</Application>
  <PresentationFormat>Widescreen</PresentationFormat>
  <Paragraphs>85</Paragraphs>
  <Slides>9</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vt:i4>
      </vt:variant>
    </vt:vector>
  </HeadingPairs>
  <TitlesOfParts>
    <vt:vector size="19" baseType="lpstr">
      <vt:lpstr>Arial</vt:lpstr>
      <vt:lpstr>Consolas</vt:lpstr>
      <vt:lpstr>Segoe UI</vt:lpstr>
      <vt:lpstr>Segoe UI Light</vt:lpstr>
      <vt:lpstr>Segoe UI Semibold</vt:lpstr>
      <vt:lpstr>Segoe UI Semilight</vt:lpstr>
      <vt:lpstr>Wingdings</vt:lpstr>
      <vt:lpstr>WHITE TEMPLATE</vt:lpstr>
      <vt:lpstr>SOFT BLACK TEMPLATE</vt:lpstr>
      <vt:lpstr>FY17 EMPOWER Campaign Theme</vt:lpstr>
      <vt:lpstr>DP-201T00: Designing an  Azure Data Solution </vt:lpstr>
      <vt:lpstr>Agenda</vt:lpstr>
      <vt:lpstr>About this course</vt:lpstr>
      <vt:lpstr>Course Agenda</vt:lpstr>
      <vt:lpstr>Course Agenda (continued #1)</vt:lpstr>
      <vt:lpstr>Course Agenda (continued #2)</vt:lpstr>
      <vt:lpstr>Audience</vt:lpstr>
      <vt:lpstr>Prerequisites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2018-12-16T17:58:48Z</dcterms:created>
  <dcterms:modified xsi:type="dcterms:W3CDTF">2020-06-05T22:33:27Z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2018-12-16T17:59:52.0180957Z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